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92" r:id="rId2"/>
    <p:sldId id="294" r:id="rId3"/>
    <p:sldId id="295" r:id="rId4"/>
    <p:sldId id="297" r:id="rId5"/>
    <p:sldId id="290" r:id="rId6"/>
    <p:sldId id="319" r:id="rId7"/>
    <p:sldId id="296" r:id="rId8"/>
    <p:sldId id="299" r:id="rId9"/>
    <p:sldId id="300" r:id="rId10"/>
    <p:sldId id="301" r:id="rId11"/>
    <p:sldId id="303" r:id="rId12"/>
    <p:sldId id="304" r:id="rId13"/>
    <p:sldId id="320" r:id="rId14"/>
    <p:sldId id="305" r:id="rId15"/>
    <p:sldId id="307" r:id="rId16"/>
    <p:sldId id="306" r:id="rId17"/>
    <p:sldId id="309" r:id="rId18"/>
    <p:sldId id="310" r:id="rId19"/>
    <p:sldId id="312" r:id="rId20"/>
    <p:sldId id="308" r:id="rId21"/>
    <p:sldId id="313" r:id="rId22"/>
    <p:sldId id="314" r:id="rId23"/>
    <p:sldId id="321" r:id="rId24"/>
    <p:sldId id="315" r:id="rId25"/>
    <p:sldId id="316" r:id="rId26"/>
    <p:sldId id="317" r:id="rId27"/>
    <p:sldId id="318" r:id="rId28"/>
    <p:sldId id="322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8" r:id="rId37"/>
    <p:sldId id="324" r:id="rId38"/>
    <p:sldId id="336" r:id="rId39"/>
    <p:sldId id="325" r:id="rId40"/>
    <p:sldId id="337" r:id="rId41"/>
    <p:sldId id="327" r:id="rId42"/>
    <p:sldId id="335" r:id="rId43"/>
    <p:sldId id="326" r:id="rId44"/>
    <p:sldId id="323" r:id="rId45"/>
    <p:sldId id="293" r:id="rId46"/>
    <p:sldId id="288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42" autoAdjust="0"/>
  </p:normalViewPr>
  <p:slideViewPr>
    <p:cSldViewPr>
      <p:cViewPr varScale="1">
        <p:scale>
          <a:sx n="85" d="100"/>
          <a:sy n="85" d="100"/>
        </p:scale>
        <p:origin x="63" y="5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762C9-230F-419A-8357-07ED12F1B480}" type="datetimeFigureOut">
              <a:rPr lang="en-US" smtClean="0"/>
              <a:pPr/>
              <a:t>8/21/2021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2C9FC-FF3A-487F-AD8C-7DE1021B99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1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C9FC-FF3A-487F-AD8C-7DE1021B99E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47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C9FC-FF3A-487F-AD8C-7DE1021B99E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15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2C9FC-FF3A-487F-AD8C-7DE1021B99E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7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2742" y="-39801"/>
            <a:ext cx="113865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548DB-B4EB-4C5D-A2AC-D32FE4063A8F}" type="datetime1">
              <a:rPr lang="en-US" smtClean="0"/>
              <a:t>8/21/2021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09910-84FF-41A1-8E53-80A432116D25}" type="datetime1">
              <a:rPr lang="en-US" smtClean="0"/>
              <a:t>8/21/2021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98575"/>
            <a:ext cx="12192000" cy="6059805"/>
          </a:xfrm>
          <a:custGeom>
            <a:avLst/>
            <a:gdLst/>
            <a:ahLst/>
            <a:cxnLst/>
            <a:rect l="l" t="t" r="r" b="b"/>
            <a:pathLst>
              <a:path w="12192000" h="6059805">
                <a:moveTo>
                  <a:pt x="12191999" y="0"/>
                </a:moveTo>
                <a:lnTo>
                  <a:pt x="0" y="0"/>
                </a:lnTo>
                <a:lnTo>
                  <a:pt x="0" y="6059422"/>
                </a:lnTo>
                <a:lnTo>
                  <a:pt x="12191999" y="6059422"/>
                </a:lnTo>
                <a:lnTo>
                  <a:pt x="121919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95527"/>
            <a:ext cx="12192000" cy="6350"/>
          </a:xfrm>
          <a:custGeom>
            <a:avLst/>
            <a:gdLst/>
            <a:ahLst/>
            <a:cxnLst/>
            <a:rect l="l" t="t" r="r" b="b"/>
            <a:pathLst>
              <a:path w="12192000" h="6350">
                <a:moveTo>
                  <a:pt x="0" y="0"/>
                </a:moveTo>
                <a:lnTo>
                  <a:pt x="0" y="6096"/>
                </a:lnTo>
                <a:lnTo>
                  <a:pt x="12191999" y="6096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859" y="0"/>
            <a:ext cx="5366004" cy="1188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F21E-BF1E-4B2B-A137-EA6DF9755358}" type="datetime1">
              <a:rPr lang="en-US" smtClean="0"/>
              <a:t>8/21/2021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77B4A-767D-4F29-87DC-2826A2B89485}" type="datetime1">
              <a:rPr lang="en-US" smtClean="0"/>
              <a:t>8/21/2021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26A96-D713-402E-8930-AF16EEB01A1F}" type="datetime1">
              <a:rPr lang="en-US" smtClean="0"/>
              <a:t>8/21/2021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98575"/>
            <a:ext cx="12192000" cy="6059805"/>
          </a:xfrm>
          <a:custGeom>
            <a:avLst/>
            <a:gdLst/>
            <a:ahLst/>
            <a:cxnLst/>
            <a:rect l="l" t="t" r="r" b="b"/>
            <a:pathLst>
              <a:path w="12192000" h="6059805">
                <a:moveTo>
                  <a:pt x="12191999" y="0"/>
                </a:moveTo>
                <a:lnTo>
                  <a:pt x="0" y="0"/>
                </a:lnTo>
                <a:lnTo>
                  <a:pt x="0" y="6059422"/>
                </a:lnTo>
                <a:lnTo>
                  <a:pt x="12191999" y="6059422"/>
                </a:lnTo>
                <a:lnTo>
                  <a:pt x="1219199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95527"/>
            <a:ext cx="12192000" cy="6350"/>
          </a:xfrm>
          <a:custGeom>
            <a:avLst/>
            <a:gdLst/>
            <a:ahLst/>
            <a:cxnLst/>
            <a:rect l="l" t="t" r="r" b="b"/>
            <a:pathLst>
              <a:path w="12192000" h="6350">
                <a:moveTo>
                  <a:pt x="0" y="0"/>
                </a:moveTo>
                <a:lnTo>
                  <a:pt x="0" y="6096"/>
                </a:lnTo>
                <a:lnTo>
                  <a:pt x="12191999" y="6096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2742" y="-39801"/>
            <a:ext cx="11386515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3524" y="1925066"/>
            <a:ext cx="8108950" cy="3048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- NAVAN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C71FA-FCA4-4343-B399-779A57E80527}" type="datetime1">
              <a:rPr lang="en-US" smtClean="0"/>
              <a:t>8/21/2021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github.com/muso31/Helixbas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navansitecorenotes.blogspot.com/2021/07/dotnet-sitecore-ser-push-or-dotnet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vansitecorenotes.blogspot.com/2021/07/dotnet-sitecore-login-command-error.html" TargetMode="External"/><Relationship Id="rId4" Type="http://schemas.openxmlformats.org/officeDocument/2006/relationships/hyperlink" Target="https://navansitecorenotes.blogspot.com/2021/07/dotnet-sitecore-ser-push-or-dotnet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support@sugpune.in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sugpune.in/events/" TargetMode="Externa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479" y="2581310"/>
            <a:ext cx="10256521" cy="36496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50000"/>
              </a:lnSpc>
              <a:spcBef>
                <a:spcPts val="3250"/>
              </a:spcBef>
            </a:pPr>
            <a:r>
              <a:rPr lang="en-US" sz="6000" spc="-300" dirty="0"/>
              <a:t>Sitecore 10 Content Serialization Deep-dive for Developers</a:t>
            </a:r>
            <a:br>
              <a:rPr lang="en-US" sz="6000" spc="-300" dirty="0"/>
            </a:br>
            <a:r>
              <a:rPr lang="en-US" sz="2000" spc="-5" dirty="0">
                <a:latin typeface="Carlito"/>
                <a:cs typeface="Carlito"/>
              </a:rPr>
              <a:t>SITECORE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USER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5" dirty="0">
                <a:latin typeface="Carlito"/>
                <a:cs typeface="Carlito"/>
              </a:rPr>
              <a:t>GROUP PUNE	  </a:t>
            </a:r>
            <a:r>
              <a:rPr lang="en-US" sz="2000" spc="-10" dirty="0">
                <a:latin typeface="Carlito"/>
                <a:cs typeface="Carlito"/>
              </a:rPr>
              <a:t>AUG 21</a:t>
            </a:r>
            <a:r>
              <a:rPr lang="en-US" sz="2000" dirty="0">
                <a:latin typeface="Carlito"/>
                <a:cs typeface="Carlito"/>
              </a:rPr>
              <a:t>,</a:t>
            </a:r>
            <a:r>
              <a:rPr lang="en-US" sz="2000" spc="-45" dirty="0">
                <a:latin typeface="Carlito"/>
                <a:cs typeface="Carlito"/>
              </a:rPr>
              <a:t> </a:t>
            </a:r>
            <a:r>
              <a:rPr lang="en-US" sz="2000" dirty="0">
                <a:latin typeface="Carlito"/>
                <a:cs typeface="Carlito"/>
              </a:rPr>
              <a:t>2021</a:t>
            </a:r>
            <a:br>
              <a:rPr lang="en-US" sz="6000" spc="-300" dirty="0"/>
            </a:br>
            <a:endParaRPr sz="2000" spc="-85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209800" y="3886200"/>
            <a:ext cx="7315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781800" y="3886200"/>
            <a:ext cx="0" cy="45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59DAC-0EF9-4334-80A5-769A8153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D2A055-77B8-47C9-94ED-13094D747B6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367307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2"/>
            <a:ext cx="10790276" cy="64633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Subsequent call: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A5C95-CC4C-4D53-9A9E-BF0E6B7E7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752600"/>
            <a:ext cx="6996137" cy="312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5C46D-92D3-4B7F-ACBD-BC75C4DC2A1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60355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list of databases in showconfig.aspx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2"/>
            <a:ext cx="10790276" cy="64633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The patch from </a:t>
            </a:r>
            <a:r>
              <a:rPr lang="en-US" sz="2400" b="1" dirty="0" err="1">
                <a:solidFill>
                  <a:schemeClr val="bg1"/>
                </a:solidFill>
              </a:rPr>
              <a:t>Sitecore.Services.GraphQL.Serialization.config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25761D-0DE2-4130-A311-FA0E1EAE11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79070"/>
            <a:ext cx="11179657" cy="26998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766961-E892-4D65-A2BB-BB32BE34C03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4188923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Issue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2"/>
            <a:ext cx="10790276" cy="1015663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So, a missing id in the databases\database list can cause the PS error. An example is one here below: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323C0-FC9D-4535-ACDC-A12C102BC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81200"/>
            <a:ext cx="11255857" cy="25823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6CE6C-8018-441D-BE44-923A0D434AD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999663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2683924"/>
            <a:ext cx="111252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dirty="0"/>
              <a:t>PS Error-2: Passing a wrong </a:t>
            </a:r>
            <a:r>
              <a:rPr lang="en-US" dirty="0" err="1"/>
              <a:t>db</a:t>
            </a:r>
            <a:r>
              <a:rPr lang="en-US" dirty="0"/>
              <a:t> name to </a:t>
            </a:r>
            <a:r>
              <a:rPr lang="en-US" dirty="0" err="1"/>
              <a:t>Sitecore.Kernel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6B2E9-8D91-4763-8631-D93B299C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A7B1E2-CCAB-47CD-A110-20F5D6B5DBC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394876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Error - 2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219200"/>
            <a:ext cx="10790276" cy="369332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Unexpected </a:t>
            </a:r>
            <a:r>
              <a:rPr lang="en-US" sz="2400" b="1" dirty="0" err="1">
                <a:solidFill>
                  <a:schemeClr val="bg1"/>
                </a:solidFill>
              </a:rPr>
              <a:t>HttpResponseMessage</a:t>
            </a:r>
            <a:r>
              <a:rPr lang="en-US" sz="2400" b="1" dirty="0">
                <a:solidFill>
                  <a:schemeClr val="bg1"/>
                </a:solidFill>
              </a:rPr>
              <a:t> with code: </a:t>
            </a:r>
            <a:r>
              <a:rPr lang="en-US" sz="2400" b="1" dirty="0" err="1">
                <a:solidFill>
                  <a:schemeClr val="bg1"/>
                </a:solidFill>
              </a:rPr>
              <a:t>InternalServerError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AB034-C11E-4263-B963-3BF34F8E2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048000"/>
            <a:ext cx="5562600" cy="5667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E3BCB-375F-4289-9D27-0BF9A5BD14E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576816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B056E5-557C-4D3F-908E-BB69E03FF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64633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Many results: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50999-F8C9-4511-8560-29B4A075C4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400746"/>
            <a:ext cx="10287000" cy="478471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1886C5-A1FA-412C-94F9-4A6549EECB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433625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Showconfig.aspx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B056E5-557C-4D3F-908E-BB69E03FF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411634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YSOD: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95C685-847E-42F3-A537-D4A144721C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71600"/>
            <a:ext cx="11216792" cy="4595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39EA73-CF03-45C0-B391-11A694ADB69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AU"/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879673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1822D2-EF69-443D-B0E1-48257B56D5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657600"/>
            <a:ext cx="8043921" cy="1023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ECB890-3846-4441-B862-6721B8A48E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64" y="1600200"/>
            <a:ext cx="7424792" cy="10239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77659D-6080-4B23-97F5-8CF8F78CEAD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AU"/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859925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266038-4A27-491F-8A99-A76879DFF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86531"/>
            <a:ext cx="5524540" cy="895357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AC5532-70E3-44EC-8B98-0E685EB7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64633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If a non-existent database is passed the error is thrown: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0F52D8-E0CC-4AAE-9D8E-593D694D3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429000"/>
            <a:ext cx="8020109" cy="20907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5B24C-E318-48D3-B693-9BF1A57A2C9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774998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8C38F5-CAA4-463D-9E67-CF45F92DE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48" y="2324092"/>
            <a:ext cx="7258103" cy="2209816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A7913F8-523A-4506-9105-FC8941736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646331"/>
          </a:xfrm>
        </p:spPr>
        <p:txBody>
          <a:bodyPr/>
          <a:lstStyle/>
          <a:p>
            <a:r>
              <a:rPr lang="en-US" sz="2400" b="1" dirty="0" err="1">
                <a:solidFill>
                  <a:schemeClr val="bg1"/>
                </a:solidFill>
              </a:rPr>
              <a:t>GetDatabase</a:t>
            </a:r>
            <a:r>
              <a:rPr lang="en-US" sz="2400" b="1" dirty="0">
                <a:solidFill>
                  <a:schemeClr val="bg1"/>
                </a:solidFill>
              </a:rPr>
              <a:t> invoked in a loop: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288D8-D1B3-4CD2-92E7-F813509B801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20735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Sitecore Content Serialization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9085CE-6E5B-43D3-B5B5-F6937AA26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749EAD-2B4F-4AC4-8D46-E47AE551319D}"/>
              </a:ext>
            </a:extLst>
          </p:cNvPr>
          <p:cNvSpPr/>
          <p:nvPr/>
        </p:nvSpPr>
        <p:spPr>
          <a:xfrm>
            <a:off x="952500" y="4279985"/>
            <a:ext cx="3467100" cy="6858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PowerShell Command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3D66DA-3955-4C0B-AA79-D9A404B10D60}"/>
              </a:ext>
            </a:extLst>
          </p:cNvPr>
          <p:cNvSpPr/>
          <p:nvPr/>
        </p:nvSpPr>
        <p:spPr>
          <a:xfrm>
            <a:off x="7658100" y="4242631"/>
            <a:ext cx="3314700" cy="762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Sitecore Serialization Client DLLs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F43339-0A91-425A-9518-64728BB401EF}"/>
              </a:ext>
            </a:extLst>
          </p:cNvPr>
          <p:cNvSpPr/>
          <p:nvPr/>
        </p:nvSpPr>
        <p:spPr>
          <a:xfrm>
            <a:off x="7410450" y="2257627"/>
            <a:ext cx="3810000" cy="762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Sitecore Serialization Bin DLLs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EA433F-9935-492A-AB51-951576115B0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4419600" y="4622885"/>
            <a:ext cx="3238500" cy="746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3391F2-DC5B-4B95-8786-B30C70B760F2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9315450" y="3019627"/>
            <a:ext cx="0" cy="1223004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8686FE-6539-4485-8F06-B6282D3A411E}"/>
              </a:ext>
            </a:extLst>
          </p:cNvPr>
          <p:cNvCxnSpPr>
            <a:cxnSpLocks/>
          </p:cNvCxnSpPr>
          <p:nvPr/>
        </p:nvCxnSpPr>
        <p:spPr>
          <a:xfrm>
            <a:off x="402742" y="3657600"/>
            <a:ext cx="11255858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CDE115C-F6A7-431C-8D4C-4DCE1A6A1218}"/>
              </a:ext>
            </a:extLst>
          </p:cNvPr>
          <p:cNvSpPr/>
          <p:nvPr/>
        </p:nvSpPr>
        <p:spPr>
          <a:xfrm>
            <a:off x="732959" y="2273216"/>
            <a:ext cx="3810000" cy="762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Sitecore (Kernel) DLL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472F18-C21D-47B1-8496-8C86289FCCA8}"/>
              </a:ext>
            </a:extLst>
          </p:cNvPr>
          <p:cNvCxnSpPr>
            <a:cxnSpLocks/>
            <a:stCxn id="12" idx="1"/>
            <a:endCxn id="15" idx="3"/>
          </p:cNvCxnSpPr>
          <p:nvPr/>
        </p:nvCxnSpPr>
        <p:spPr>
          <a:xfrm flipH="1">
            <a:off x="4542959" y="2638627"/>
            <a:ext cx="2867491" cy="15589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D7CECC8F-5B3C-4C49-B916-D113E1C0C4C6}"/>
              </a:ext>
            </a:extLst>
          </p:cNvPr>
          <p:cNvSpPr/>
          <p:nvPr/>
        </p:nvSpPr>
        <p:spPr>
          <a:xfrm>
            <a:off x="5646279" y="4791858"/>
            <a:ext cx="914400" cy="761996"/>
          </a:xfrm>
          <a:prstGeom prst="foldedCorner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Module.json</a:t>
            </a:r>
            <a:endParaRPr lang="en-AU" dirty="0"/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CFBCD9EA-23A6-47FE-BE4D-5738292C0F94}"/>
              </a:ext>
            </a:extLst>
          </p:cNvPr>
          <p:cNvSpPr/>
          <p:nvPr/>
        </p:nvSpPr>
        <p:spPr>
          <a:xfrm>
            <a:off x="5646279" y="6005513"/>
            <a:ext cx="914400" cy="761996"/>
          </a:xfrm>
          <a:prstGeom prst="foldedCorne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 err="1"/>
              <a:t>Schema.json</a:t>
            </a:r>
            <a:endParaRPr lang="en-AU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DE111B7-F8AD-49E5-ABF1-B1A9689F3563}"/>
              </a:ext>
            </a:extLst>
          </p:cNvPr>
          <p:cNvCxnSpPr>
            <a:cxnSpLocks/>
            <a:stCxn id="27" idx="0"/>
            <a:endCxn id="26" idx="2"/>
          </p:cNvCxnSpPr>
          <p:nvPr/>
        </p:nvCxnSpPr>
        <p:spPr>
          <a:xfrm flipV="1">
            <a:off x="6103479" y="5553854"/>
            <a:ext cx="0" cy="4516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Magnetic Disk 39">
            <a:extLst>
              <a:ext uri="{FF2B5EF4-FFF2-40B4-BE49-F238E27FC236}">
                <a16:creationId xmlns:a16="http://schemas.microsoft.com/office/drawing/2014/main" id="{550DFA45-AD9D-488B-9090-288B6DCF55D7}"/>
              </a:ext>
            </a:extLst>
          </p:cNvPr>
          <p:cNvSpPr/>
          <p:nvPr/>
        </p:nvSpPr>
        <p:spPr>
          <a:xfrm>
            <a:off x="1723559" y="997890"/>
            <a:ext cx="1828800" cy="757555"/>
          </a:xfrm>
          <a:prstGeom prst="flowChartMagneticDisk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Sitecore DB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64984E5-09C6-4B02-8DEF-CAF88C08CC0B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2637959" y="1774850"/>
            <a:ext cx="0" cy="49836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5B6DE507-AEA7-4983-8E12-671F09971B3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7239000" y="632460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C09B3-C757-4C22-B0C5-866ADFA4BB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0" y="838200"/>
            <a:ext cx="10779020" cy="5257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572347-2E6C-48CA-9B85-825DAB6D7BE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AU" dirty="0"/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794056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AC5532-70E3-44EC-8B98-0E685EB7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646331"/>
          </a:xfrm>
        </p:spPr>
        <p:txBody>
          <a:bodyPr/>
          <a:lstStyle/>
          <a:p>
            <a:r>
              <a:rPr lang="en-US" sz="2400" b="1" dirty="0" err="1">
                <a:solidFill>
                  <a:schemeClr val="bg1"/>
                </a:solidFill>
              </a:rPr>
              <a:t>CreateObject</a:t>
            </a:r>
            <a:r>
              <a:rPr lang="en-US" sz="2400" b="1" dirty="0">
                <a:solidFill>
                  <a:schemeClr val="bg1"/>
                </a:solidFill>
              </a:rPr>
              <a:t> fails as a result: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6080BC-262B-4E08-BA51-24F477A53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25" y="1371600"/>
            <a:ext cx="8472549" cy="4419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03042A-DBFA-4C9C-B117-0F22A41B5A3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926222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Actual Issue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AC5532-70E3-44EC-8B98-0E685EB7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30628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Pass a non-existent </a:t>
            </a:r>
            <a:r>
              <a:rPr lang="en-US" sz="2400" b="1" dirty="0" err="1">
                <a:solidFill>
                  <a:schemeClr val="bg1"/>
                </a:solidFill>
              </a:rPr>
              <a:t>xyz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db</a:t>
            </a:r>
            <a:r>
              <a:rPr lang="en-US" sz="2400" b="1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E5176A-D976-4FB8-8987-E5ED26CB4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415491"/>
            <a:ext cx="10706100" cy="483290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1A30B-3C45-49A0-9D00-17641B14EB0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038385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2683924"/>
            <a:ext cx="111252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dirty="0"/>
              <a:t>PS Error-3: Passing a wrong </a:t>
            </a:r>
            <a:r>
              <a:rPr lang="en-US" dirty="0" err="1"/>
              <a:t>db</a:t>
            </a:r>
            <a:r>
              <a:rPr lang="en-US" dirty="0"/>
              <a:t> name based on item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6B2E9-8D91-4763-8631-D93B299C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97BB95-AD24-4144-8E0E-6BE8EB90CB1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282608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PowerShell Error - 3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AC5532-70E3-44EC-8B98-0E685EB7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411633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Pass a wrong </a:t>
            </a:r>
            <a:r>
              <a:rPr lang="en-US" sz="2400" b="1" dirty="0" err="1">
                <a:solidFill>
                  <a:schemeClr val="bg1"/>
                </a:solidFill>
              </a:rPr>
              <a:t>db</a:t>
            </a:r>
            <a:r>
              <a:rPr lang="en-US" sz="2400" b="1" dirty="0">
                <a:solidFill>
                  <a:schemeClr val="bg1"/>
                </a:solidFill>
              </a:rPr>
              <a:t> and pull: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70E8A-EC34-4FC8-B6FE-429825E9E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78" y="2734300"/>
            <a:ext cx="7596243" cy="77153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80DC4-7C2B-4F22-8AA4-091D6694817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822253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AC5532-70E3-44EC-8B98-0E685EB7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45868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This error comes from Sitecore.DevEx.Serialization.Client.dll: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07915-ED15-4DC9-A79C-7A3A8C824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19827"/>
            <a:ext cx="11734800" cy="32183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B8726-54A8-464D-AF53-29E5D96F267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412155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Actual Issue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AC5532-70E3-44EC-8B98-0E685EB7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64633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Master instead of Core DB throws the error: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0A241-9590-4A3A-B283-4652B66E3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34" y="2074059"/>
            <a:ext cx="9339331" cy="27098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F6046-32DA-4C33-B562-84764CAEB1F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215992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Database Name is case-sensitive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AC5532-70E3-44EC-8B98-0E685EB7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3"/>
            <a:ext cx="10790276" cy="64633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This one did not exist since it must be core instead of Core: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6D4CB-0CF7-4A4C-B36F-7767A5ECB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67" y="1390820"/>
            <a:ext cx="11372894" cy="477682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C9DD2-186F-46DE-AF8B-36A427BE084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4154315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2683924"/>
            <a:ext cx="11125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dirty="0"/>
              <a:t>SCS in Action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6B2E9-8D91-4763-8631-D93B299C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7D6F2B-E32D-4B6A-8C7E-40DF90B3EF3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990111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CLI Command Flow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15702D-0823-4923-A514-FEFA4034C897}"/>
              </a:ext>
            </a:extLst>
          </p:cNvPr>
          <p:cNvCxnSpPr>
            <a:cxnSpLocks/>
          </p:cNvCxnSpPr>
          <p:nvPr/>
        </p:nvCxnSpPr>
        <p:spPr>
          <a:xfrm>
            <a:off x="1839551" y="1535289"/>
            <a:ext cx="0" cy="42291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8321B5-0471-4CA5-A368-8EE587B43398}"/>
              </a:ext>
            </a:extLst>
          </p:cNvPr>
          <p:cNvCxnSpPr/>
          <p:nvPr/>
        </p:nvCxnSpPr>
        <p:spPr>
          <a:xfrm>
            <a:off x="10239084" y="1571088"/>
            <a:ext cx="0" cy="4191000"/>
          </a:xfrm>
          <a:prstGeom prst="line">
            <a:avLst/>
          </a:prstGeom>
          <a:ln w="50800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0E27C3-53F2-4584-A2C3-5DB8C1010C77}"/>
              </a:ext>
            </a:extLst>
          </p:cNvPr>
          <p:cNvSpPr txBox="1"/>
          <p:nvPr/>
        </p:nvSpPr>
        <p:spPr>
          <a:xfrm>
            <a:off x="9601200" y="107890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7122E-8ADE-4DFB-8C64-EA2EAE8613A7}"/>
              </a:ext>
            </a:extLst>
          </p:cNvPr>
          <p:cNvSpPr txBox="1"/>
          <p:nvPr/>
        </p:nvSpPr>
        <p:spPr>
          <a:xfrm>
            <a:off x="1371600" y="10317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PowerShell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37D77-60A8-4F41-89F4-159BCB769FEA}"/>
              </a:ext>
            </a:extLst>
          </p:cNvPr>
          <p:cNvSpPr/>
          <p:nvPr/>
        </p:nvSpPr>
        <p:spPr>
          <a:xfrm>
            <a:off x="10010485" y="2525889"/>
            <a:ext cx="457198" cy="160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42BCD-01BC-481D-92CF-D23ACAF802F1}"/>
              </a:ext>
            </a:extLst>
          </p:cNvPr>
          <p:cNvCxnSpPr>
            <a:cxnSpLocks/>
          </p:cNvCxnSpPr>
          <p:nvPr/>
        </p:nvCxnSpPr>
        <p:spPr>
          <a:xfrm>
            <a:off x="1857083" y="2301574"/>
            <a:ext cx="8382001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099E93-8DB7-4F6B-B320-25DB2EBCB7C5}"/>
              </a:ext>
            </a:extLst>
          </p:cNvPr>
          <p:cNvSpPr txBox="1"/>
          <p:nvPr/>
        </p:nvSpPr>
        <p:spPr>
          <a:xfrm>
            <a:off x="4752684" y="1878496"/>
            <a:ext cx="268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Dotnet new tool-manifest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4A64C-0588-430A-9EE4-D9B7E42BE76A}"/>
              </a:ext>
            </a:extLst>
          </p:cNvPr>
          <p:cNvCxnSpPr>
            <a:cxnSpLocks/>
          </p:cNvCxnSpPr>
          <p:nvPr/>
        </p:nvCxnSpPr>
        <p:spPr>
          <a:xfrm flipH="1">
            <a:off x="1891210" y="4394474"/>
            <a:ext cx="8347874" cy="1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64489A-4115-48D5-8C93-439D73BBD18A}"/>
              </a:ext>
            </a:extLst>
          </p:cNvPr>
          <p:cNvSpPr txBox="1"/>
          <p:nvPr/>
        </p:nvSpPr>
        <p:spPr>
          <a:xfrm>
            <a:off x="3505200" y="4025142"/>
            <a:ext cx="586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Dotnet-tools json within .config folder created successfully</a:t>
            </a:r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2D0BBEAF-81C9-4208-A171-E98EE72EC25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AU"/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63846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92AA-799A-42EC-8EA5-A63DBA4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Serialization DLLs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86A86-6BB6-4710-BA83-7D18142A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1749D75-5026-444B-9ECF-9F0513DB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3B4C116A-4229-4303-9EE8-86152FD548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019726"/>
              </p:ext>
            </p:extLst>
          </p:nvPr>
        </p:nvGraphicFramePr>
        <p:xfrm>
          <a:off x="402742" y="1143000"/>
          <a:ext cx="1152256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1280">
                  <a:extLst>
                    <a:ext uri="{9D8B030D-6E8A-4147-A177-3AD203B41FA5}">
                      <a16:colId xmlns:a16="http://schemas.microsoft.com/office/drawing/2014/main" val="2318755596"/>
                    </a:ext>
                  </a:extLst>
                </a:gridCol>
                <a:gridCol w="5761280">
                  <a:extLst>
                    <a:ext uri="{9D8B030D-6E8A-4147-A177-3AD203B41FA5}">
                      <a16:colId xmlns:a16="http://schemas.microsoft.com/office/drawing/2014/main" val="1102168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Plugin DLLs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Bin DLLs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109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Microsoft.Extensions.Http.dll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GraphQL.dll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96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Sitecore.DevEx.Extensibility.Serialization.dll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GraphQL-Parser.dll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2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Sitecore.DevEx.Serialization.Client.dll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Namotion.Reflection.dll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45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Sitecore.DevEx.Serialization.dll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NJsonSchema.dll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561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Sitecore.DevEx.dll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924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Sitecore.DevEx.dll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945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BA60BA01-34A3-4930-AD6B-056A4802D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501877"/>
            <a:ext cx="5676900" cy="3894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B1B0EE-915E-42F7-838A-18FA1C5DC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43" y="1533028"/>
            <a:ext cx="5845658" cy="181977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B501C-FC25-413C-AC6A-36EEE7FC395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598395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CLI Command Flow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15702D-0823-4923-A514-FEFA4034C897}"/>
              </a:ext>
            </a:extLst>
          </p:cNvPr>
          <p:cNvCxnSpPr>
            <a:cxnSpLocks/>
          </p:cNvCxnSpPr>
          <p:nvPr/>
        </p:nvCxnSpPr>
        <p:spPr>
          <a:xfrm>
            <a:off x="1839551" y="1535289"/>
            <a:ext cx="0" cy="42291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8321B5-0471-4CA5-A368-8EE587B43398}"/>
              </a:ext>
            </a:extLst>
          </p:cNvPr>
          <p:cNvCxnSpPr/>
          <p:nvPr/>
        </p:nvCxnSpPr>
        <p:spPr>
          <a:xfrm>
            <a:off x="10239084" y="1571088"/>
            <a:ext cx="0" cy="4191000"/>
          </a:xfrm>
          <a:prstGeom prst="line">
            <a:avLst/>
          </a:prstGeom>
          <a:ln w="50800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0E27C3-53F2-4584-A2C3-5DB8C1010C77}"/>
              </a:ext>
            </a:extLst>
          </p:cNvPr>
          <p:cNvSpPr txBox="1"/>
          <p:nvPr/>
        </p:nvSpPr>
        <p:spPr>
          <a:xfrm>
            <a:off x="9601200" y="107890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7122E-8ADE-4DFB-8C64-EA2EAE8613A7}"/>
              </a:ext>
            </a:extLst>
          </p:cNvPr>
          <p:cNvSpPr txBox="1"/>
          <p:nvPr/>
        </p:nvSpPr>
        <p:spPr>
          <a:xfrm>
            <a:off x="1371600" y="10317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PowerShell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37D77-60A8-4F41-89F4-159BCB769FEA}"/>
              </a:ext>
            </a:extLst>
          </p:cNvPr>
          <p:cNvSpPr/>
          <p:nvPr/>
        </p:nvSpPr>
        <p:spPr>
          <a:xfrm>
            <a:off x="10022640" y="2328798"/>
            <a:ext cx="457198" cy="19234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42BCD-01BC-481D-92CF-D23ACAF802F1}"/>
              </a:ext>
            </a:extLst>
          </p:cNvPr>
          <p:cNvCxnSpPr>
            <a:cxnSpLocks/>
          </p:cNvCxnSpPr>
          <p:nvPr/>
        </p:nvCxnSpPr>
        <p:spPr>
          <a:xfrm flipV="1">
            <a:off x="1839551" y="2057400"/>
            <a:ext cx="8371249" cy="1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099E93-8DB7-4F6B-B320-25DB2EBCB7C5}"/>
              </a:ext>
            </a:extLst>
          </p:cNvPr>
          <p:cNvSpPr txBox="1"/>
          <p:nvPr/>
        </p:nvSpPr>
        <p:spPr>
          <a:xfrm>
            <a:off x="2528384" y="1682467"/>
            <a:ext cx="7301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dotnet tool install </a:t>
            </a:r>
            <a:r>
              <a:rPr lang="en-AU" dirty="0" err="1">
                <a:solidFill>
                  <a:schemeClr val="bg1"/>
                </a:solidFill>
              </a:rPr>
              <a:t>Sitecore.CLI</a:t>
            </a:r>
            <a:r>
              <a:rPr lang="en-AU" dirty="0">
                <a:solidFill>
                  <a:schemeClr val="bg1"/>
                </a:solidFill>
              </a:rPr>
              <a:t> --add-source https://sitecore.myget.org/F/sc-packages/api/v3/index.json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4A64C-0588-430A-9EE4-D9B7E42BE76A}"/>
              </a:ext>
            </a:extLst>
          </p:cNvPr>
          <p:cNvCxnSpPr>
            <a:cxnSpLocks/>
          </p:cNvCxnSpPr>
          <p:nvPr/>
        </p:nvCxnSpPr>
        <p:spPr>
          <a:xfrm flipH="1">
            <a:off x="1891210" y="4394475"/>
            <a:ext cx="8347874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64489A-4115-48D5-8C93-439D73BBD18A}"/>
              </a:ext>
            </a:extLst>
          </p:cNvPr>
          <p:cNvSpPr txBox="1"/>
          <p:nvPr/>
        </p:nvSpPr>
        <p:spPr>
          <a:xfrm>
            <a:off x="2743200" y="4034600"/>
            <a:ext cx="6476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Dotnet-tools json updated with </a:t>
            </a:r>
            <a:r>
              <a:rPr lang="en-AU" dirty="0" err="1">
                <a:solidFill>
                  <a:schemeClr val="bg1"/>
                </a:solidFill>
              </a:rPr>
              <a:t>Sitecore.CLI</a:t>
            </a:r>
            <a:r>
              <a:rPr lang="en-AU" dirty="0">
                <a:solidFill>
                  <a:schemeClr val="bg1"/>
                </a:solidFill>
              </a:rPr>
              <a:t> version successfully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3A223F57-AEA1-48F4-8D11-6AF77624F8C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AU"/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725888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CLI Command Flow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15702D-0823-4923-A514-FEFA4034C897}"/>
              </a:ext>
            </a:extLst>
          </p:cNvPr>
          <p:cNvCxnSpPr>
            <a:cxnSpLocks/>
          </p:cNvCxnSpPr>
          <p:nvPr/>
        </p:nvCxnSpPr>
        <p:spPr>
          <a:xfrm>
            <a:off x="1839551" y="1535289"/>
            <a:ext cx="0" cy="42291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8321B5-0471-4CA5-A368-8EE587B43398}"/>
              </a:ext>
            </a:extLst>
          </p:cNvPr>
          <p:cNvCxnSpPr/>
          <p:nvPr/>
        </p:nvCxnSpPr>
        <p:spPr>
          <a:xfrm>
            <a:off x="10239084" y="1571088"/>
            <a:ext cx="0" cy="4191000"/>
          </a:xfrm>
          <a:prstGeom prst="line">
            <a:avLst/>
          </a:prstGeom>
          <a:ln w="50800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0E27C3-53F2-4584-A2C3-5DB8C1010C77}"/>
              </a:ext>
            </a:extLst>
          </p:cNvPr>
          <p:cNvSpPr txBox="1"/>
          <p:nvPr/>
        </p:nvSpPr>
        <p:spPr>
          <a:xfrm>
            <a:off x="9601200" y="107890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7122E-8ADE-4DFB-8C64-EA2EAE8613A7}"/>
              </a:ext>
            </a:extLst>
          </p:cNvPr>
          <p:cNvSpPr txBox="1"/>
          <p:nvPr/>
        </p:nvSpPr>
        <p:spPr>
          <a:xfrm>
            <a:off x="1371600" y="10317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PowerShell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37D77-60A8-4F41-89F4-159BCB769FEA}"/>
              </a:ext>
            </a:extLst>
          </p:cNvPr>
          <p:cNvSpPr/>
          <p:nvPr/>
        </p:nvSpPr>
        <p:spPr>
          <a:xfrm>
            <a:off x="10022640" y="2328798"/>
            <a:ext cx="457198" cy="19234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42BCD-01BC-481D-92CF-D23ACAF802F1}"/>
              </a:ext>
            </a:extLst>
          </p:cNvPr>
          <p:cNvCxnSpPr>
            <a:cxnSpLocks/>
          </p:cNvCxnSpPr>
          <p:nvPr/>
        </p:nvCxnSpPr>
        <p:spPr>
          <a:xfrm flipV="1">
            <a:off x="1839551" y="2057400"/>
            <a:ext cx="8399533" cy="1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099E93-8DB7-4F6B-B320-25DB2EBCB7C5}"/>
              </a:ext>
            </a:extLst>
          </p:cNvPr>
          <p:cNvSpPr txBox="1"/>
          <p:nvPr/>
        </p:nvSpPr>
        <p:spPr>
          <a:xfrm>
            <a:off x="5181600" y="1611721"/>
            <a:ext cx="2043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dotnet </a:t>
            </a:r>
            <a:r>
              <a:rPr lang="en-AU" dirty="0" err="1">
                <a:solidFill>
                  <a:schemeClr val="bg1"/>
                </a:solidFill>
              </a:rPr>
              <a:t>sitecore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init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4A64C-0588-430A-9EE4-D9B7E42BE76A}"/>
              </a:ext>
            </a:extLst>
          </p:cNvPr>
          <p:cNvCxnSpPr>
            <a:cxnSpLocks/>
          </p:cNvCxnSpPr>
          <p:nvPr/>
        </p:nvCxnSpPr>
        <p:spPr>
          <a:xfrm flipH="1">
            <a:off x="1891210" y="4394475"/>
            <a:ext cx="8347874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64489A-4115-48D5-8C93-439D73BBD18A}"/>
              </a:ext>
            </a:extLst>
          </p:cNvPr>
          <p:cNvSpPr txBox="1"/>
          <p:nvPr/>
        </p:nvSpPr>
        <p:spPr>
          <a:xfrm>
            <a:off x="2590803" y="3936763"/>
            <a:ext cx="6934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JSON Schema files , settings and Sitecore JSON files created successfully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2E545-A347-44B1-8962-41B5AF51713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49437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CLI Command Flow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15702D-0823-4923-A514-FEFA4034C897}"/>
              </a:ext>
            </a:extLst>
          </p:cNvPr>
          <p:cNvCxnSpPr>
            <a:cxnSpLocks/>
          </p:cNvCxnSpPr>
          <p:nvPr/>
        </p:nvCxnSpPr>
        <p:spPr>
          <a:xfrm>
            <a:off x="1839551" y="1535289"/>
            <a:ext cx="0" cy="42291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8321B5-0471-4CA5-A368-8EE587B43398}"/>
              </a:ext>
            </a:extLst>
          </p:cNvPr>
          <p:cNvCxnSpPr/>
          <p:nvPr/>
        </p:nvCxnSpPr>
        <p:spPr>
          <a:xfrm>
            <a:off x="10287000" y="1573389"/>
            <a:ext cx="0" cy="41910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0E27C3-53F2-4584-A2C3-5DB8C1010C77}"/>
              </a:ext>
            </a:extLst>
          </p:cNvPr>
          <p:cNvSpPr txBox="1"/>
          <p:nvPr/>
        </p:nvSpPr>
        <p:spPr>
          <a:xfrm>
            <a:off x="9435360" y="107559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Sitecore Instance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7122E-8ADE-4DFB-8C64-EA2EAE8613A7}"/>
              </a:ext>
            </a:extLst>
          </p:cNvPr>
          <p:cNvSpPr txBox="1"/>
          <p:nvPr/>
        </p:nvSpPr>
        <p:spPr>
          <a:xfrm>
            <a:off x="1371600" y="10317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PowerShell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37D77-60A8-4F41-89F4-159BCB769FEA}"/>
              </a:ext>
            </a:extLst>
          </p:cNvPr>
          <p:cNvSpPr/>
          <p:nvPr/>
        </p:nvSpPr>
        <p:spPr>
          <a:xfrm>
            <a:off x="10055366" y="2185866"/>
            <a:ext cx="457198" cy="23099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42BCD-01BC-481D-92CF-D23ACAF802F1}"/>
              </a:ext>
            </a:extLst>
          </p:cNvPr>
          <p:cNvCxnSpPr>
            <a:cxnSpLocks/>
          </p:cNvCxnSpPr>
          <p:nvPr/>
        </p:nvCxnSpPr>
        <p:spPr>
          <a:xfrm flipV="1">
            <a:off x="1839551" y="1996604"/>
            <a:ext cx="8447449" cy="21399"/>
          </a:xfrm>
          <a:prstGeom prst="straightConnector1">
            <a:avLst/>
          </a:prstGeom>
          <a:ln w="22225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099E93-8DB7-4F6B-B320-25DB2EBCB7C5}"/>
              </a:ext>
            </a:extLst>
          </p:cNvPr>
          <p:cNvSpPr txBox="1"/>
          <p:nvPr/>
        </p:nvSpPr>
        <p:spPr>
          <a:xfrm>
            <a:off x="2808652" y="1666618"/>
            <a:ext cx="701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dotnet </a:t>
            </a:r>
            <a:r>
              <a:rPr lang="en-US" dirty="0" err="1">
                <a:solidFill>
                  <a:schemeClr val="bg1"/>
                </a:solidFill>
              </a:rPr>
              <a:t>sitecore</a:t>
            </a:r>
            <a:r>
              <a:rPr lang="en-US" dirty="0">
                <a:solidFill>
                  <a:schemeClr val="bg1"/>
                </a:solidFill>
              </a:rPr>
              <a:t> login --authority &lt;id server 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&gt; --cm &lt;cm server 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&gt; --allow-write true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4A64C-0588-430A-9EE4-D9B7E42BE76A}"/>
              </a:ext>
            </a:extLst>
          </p:cNvPr>
          <p:cNvCxnSpPr>
            <a:cxnSpLocks/>
          </p:cNvCxnSpPr>
          <p:nvPr/>
        </p:nvCxnSpPr>
        <p:spPr>
          <a:xfrm flipH="1">
            <a:off x="6019800" y="4648200"/>
            <a:ext cx="4264165" cy="0"/>
          </a:xfrm>
          <a:prstGeom prst="straightConnector1">
            <a:avLst/>
          </a:prstGeom>
          <a:ln w="22225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D91AE5-F3E9-4F73-AA64-AB4C47F148C0}"/>
              </a:ext>
            </a:extLst>
          </p:cNvPr>
          <p:cNvCxnSpPr/>
          <p:nvPr/>
        </p:nvCxnSpPr>
        <p:spPr>
          <a:xfrm>
            <a:off x="5964989" y="1452090"/>
            <a:ext cx="0" cy="4191000"/>
          </a:xfrm>
          <a:prstGeom prst="line">
            <a:avLst/>
          </a:prstGeom>
          <a:ln w="50800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216C95-3958-495F-9382-D568391D627C}"/>
              </a:ext>
            </a:extLst>
          </p:cNvPr>
          <p:cNvSpPr txBox="1"/>
          <p:nvPr/>
        </p:nvSpPr>
        <p:spPr>
          <a:xfrm>
            <a:off x="5327105" y="95991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2C3F61-723A-4B70-A70F-CD40BE31F4EB}"/>
              </a:ext>
            </a:extLst>
          </p:cNvPr>
          <p:cNvSpPr/>
          <p:nvPr/>
        </p:nvSpPr>
        <p:spPr>
          <a:xfrm>
            <a:off x="5730543" y="2723549"/>
            <a:ext cx="457198" cy="1292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A49D95-3000-4D6F-84A0-6A40F1738F2A}"/>
              </a:ext>
            </a:extLst>
          </p:cNvPr>
          <p:cNvCxnSpPr>
            <a:cxnSpLocks/>
          </p:cNvCxnSpPr>
          <p:nvPr/>
        </p:nvCxnSpPr>
        <p:spPr>
          <a:xfrm flipH="1">
            <a:off x="1839552" y="4191000"/>
            <a:ext cx="4091543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60FFEF6-77A8-4D96-B317-26BE71D2CCA8}"/>
              </a:ext>
            </a:extLst>
          </p:cNvPr>
          <p:cNvSpPr txBox="1"/>
          <p:nvPr/>
        </p:nvSpPr>
        <p:spPr>
          <a:xfrm>
            <a:off x="2253509" y="3831465"/>
            <a:ext cx="3694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User.json</a:t>
            </a:r>
            <a:r>
              <a:rPr lang="en-US" dirty="0">
                <a:solidFill>
                  <a:schemeClr val="bg1"/>
                </a:solidFill>
              </a:rPr>
              <a:t> created and updated successfully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D42-02A0-4D76-9407-0A70C49BA9A4}"/>
              </a:ext>
            </a:extLst>
          </p:cNvPr>
          <p:cNvSpPr txBox="1"/>
          <p:nvPr/>
        </p:nvSpPr>
        <p:spPr>
          <a:xfrm>
            <a:off x="6857883" y="4259251"/>
            <a:ext cx="3232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Token, user and site details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BE0519-E124-478D-8B1D-FA18C3F9837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863600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60FFEF6-77A8-4D96-B317-26BE71D2CCA8}"/>
              </a:ext>
            </a:extLst>
          </p:cNvPr>
          <p:cNvSpPr txBox="1"/>
          <p:nvPr/>
        </p:nvSpPr>
        <p:spPr>
          <a:xfrm>
            <a:off x="1447805" y="3827157"/>
            <a:ext cx="4500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Sitecore.DevEx.Extensibility.Serialization</a:t>
            </a:r>
            <a:r>
              <a:rPr lang="en-US" dirty="0">
                <a:solidFill>
                  <a:schemeClr val="bg1"/>
                </a:solidFill>
              </a:rPr>
              <a:t> successfully installed (package-cache folder)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CLI Command Flow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15702D-0823-4923-A514-FEFA4034C897}"/>
              </a:ext>
            </a:extLst>
          </p:cNvPr>
          <p:cNvCxnSpPr>
            <a:cxnSpLocks/>
          </p:cNvCxnSpPr>
          <p:nvPr/>
        </p:nvCxnSpPr>
        <p:spPr>
          <a:xfrm>
            <a:off x="1354302" y="1535289"/>
            <a:ext cx="0" cy="42291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8321B5-0471-4CA5-A368-8EE587B43398}"/>
              </a:ext>
            </a:extLst>
          </p:cNvPr>
          <p:cNvCxnSpPr>
            <a:cxnSpLocks/>
          </p:cNvCxnSpPr>
          <p:nvPr/>
        </p:nvCxnSpPr>
        <p:spPr>
          <a:xfrm>
            <a:off x="10283965" y="1401097"/>
            <a:ext cx="3035" cy="436329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0E27C3-53F2-4584-A2C3-5DB8C1010C77}"/>
              </a:ext>
            </a:extLst>
          </p:cNvPr>
          <p:cNvSpPr txBox="1"/>
          <p:nvPr/>
        </p:nvSpPr>
        <p:spPr>
          <a:xfrm>
            <a:off x="9448800" y="95399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Sitecore </a:t>
            </a:r>
            <a:r>
              <a:rPr lang="en-AU" dirty="0" err="1">
                <a:solidFill>
                  <a:schemeClr val="bg1"/>
                </a:solidFill>
              </a:rPr>
              <a:t>Myget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7122E-8ADE-4DFB-8C64-EA2EAE8613A7}"/>
              </a:ext>
            </a:extLst>
          </p:cNvPr>
          <p:cNvSpPr txBox="1"/>
          <p:nvPr/>
        </p:nvSpPr>
        <p:spPr>
          <a:xfrm>
            <a:off x="873261" y="1093611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PowerShell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37D77-60A8-4F41-89F4-159BCB769FEA}"/>
              </a:ext>
            </a:extLst>
          </p:cNvPr>
          <p:cNvSpPr/>
          <p:nvPr/>
        </p:nvSpPr>
        <p:spPr>
          <a:xfrm>
            <a:off x="10055366" y="2185866"/>
            <a:ext cx="457198" cy="23099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42BCD-01BC-481D-92CF-D23ACAF802F1}"/>
              </a:ext>
            </a:extLst>
          </p:cNvPr>
          <p:cNvCxnSpPr>
            <a:cxnSpLocks/>
          </p:cNvCxnSpPr>
          <p:nvPr/>
        </p:nvCxnSpPr>
        <p:spPr>
          <a:xfrm>
            <a:off x="1354302" y="1989193"/>
            <a:ext cx="8932698" cy="7412"/>
          </a:xfrm>
          <a:prstGeom prst="straightConnector1">
            <a:avLst/>
          </a:prstGeom>
          <a:ln w="22225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099E93-8DB7-4F6B-B320-25DB2EBCB7C5}"/>
              </a:ext>
            </a:extLst>
          </p:cNvPr>
          <p:cNvSpPr txBox="1"/>
          <p:nvPr/>
        </p:nvSpPr>
        <p:spPr>
          <a:xfrm>
            <a:off x="2808652" y="1666618"/>
            <a:ext cx="7010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dotnet </a:t>
            </a:r>
            <a:r>
              <a:rPr lang="en-US" dirty="0" err="1">
                <a:solidFill>
                  <a:schemeClr val="bg1"/>
                </a:solidFill>
              </a:rPr>
              <a:t>sitecore</a:t>
            </a:r>
            <a:r>
              <a:rPr lang="en-US" dirty="0">
                <a:solidFill>
                  <a:schemeClr val="bg1"/>
                </a:solidFill>
              </a:rPr>
              <a:t> plugin add -n </a:t>
            </a:r>
            <a:r>
              <a:rPr lang="en-US" dirty="0" err="1">
                <a:solidFill>
                  <a:schemeClr val="bg1"/>
                </a:solidFill>
              </a:rPr>
              <a:t>Sitecore.DevEx.Extensibility.Serialization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4A64C-0588-430A-9EE4-D9B7E42BE76A}"/>
              </a:ext>
            </a:extLst>
          </p:cNvPr>
          <p:cNvCxnSpPr>
            <a:cxnSpLocks/>
          </p:cNvCxnSpPr>
          <p:nvPr/>
        </p:nvCxnSpPr>
        <p:spPr>
          <a:xfrm flipH="1">
            <a:off x="6019800" y="4648200"/>
            <a:ext cx="4264165" cy="0"/>
          </a:xfrm>
          <a:prstGeom prst="straightConnector1">
            <a:avLst/>
          </a:prstGeom>
          <a:ln w="22225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D91AE5-F3E9-4F73-AA64-AB4C47F148C0}"/>
              </a:ext>
            </a:extLst>
          </p:cNvPr>
          <p:cNvCxnSpPr/>
          <p:nvPr/>
        </p:nvCxnSpPr>
        <p:spPr>
          <a:xfrm>
            <a:off x="5964989" y="1452090"/>
            <a:ext cx="0" cy="4191000"/>
          </a:xfrm>
          <a:prstGeom prst="line">
            <a:avLst/>
          </a:prstGeom>
          <a:ln w="50800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216C95-3958-495F-9382-D568391D627C}"/>
              </a:ext>
            </a:extLst>
          </p:cNvPr>
          <p:cNvSpPr txBox="1"/>
          <p:nvPr/>
        </p:nvSpPr>
        <p:spPr>
          <a:xfrm>
            <a:off x="5327105" y="95991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2C3F61-723A-4B70-A70F-CD40BE31F4EB}"/>
              </a:ext>
            </a:extLst>
          </p:cNvPr>
          <p:cNvSpPr/>
          <p:nvPr/>
        </p:nvSpPr>
        <p:spPr>
          <a:xfrm>
            <a:off x="5730543" y="2723549"/>
            <a:ext cx="457198" cy="1292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A49D95-3000-4D6F-84A0-6A40F1738F2A}"/>
              </a:ext>
            </a:extLst>
          </p:cNvPr>
          <p:cNvCxnSpPr>
            <a:cxnSpLocks/>
          </p:cNvCxnSpPr>
          <p:nvPr/>
        </p:nvCxnSpPr>
        <p:spPr>
          <a:xfrm flipH="1">
            <a:off x="1354302" y="4191001"/>
            <a:ext cx="4576795" cy="0"/>
          </a:xfrm>
          <a:prstGeom prst="straightConnector1">
            <a:avLst/>
          </a:prstGeom>
          <a:ln w="22225">
            <a:solidFill>
              <a:schemeClr val="accent6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D42-02A0-4D76-9407-0A70C49BA9A4}"/>
              </a:ext>
            </a:extLst>
          </p:cNvPr>
          <p:cNvSpPr txBox="1"/>
          <p:nvPr/>
        </p:nvSpPr>
        <p:spPr>
          <a:xfrm>
            <a:off x="7786950" y="4263439"/>
            <a:ext cx="1435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Plugin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80BF791C-C090-45BD-8B89-BBA5CF1218A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943258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D91AE5-F3E9-4F73-AA64-AB4C47F148C0}"/>
              </a:ext>
            </a:extLst>
          </p:cNvPr>
          <p:cNvCxnSpPr/>
          <p:nvPr/>
        </p:nvCxnSpPr>
        <p:spPr>
          <a:xfrm>
            <a:off x="10283965" y="1450128"/>
            <a:ext cx="0" cy="4191000"/>
          </a:xfrm>
          <a:prstGeom prst="line">
            <a:avLst/>
          </a:prstGeom>
          <a:ln w="50800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CLI Command Flow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15702D-0823-4923-A514-FEFA4034C897}"/>
              </a:ext>
            </a:extLst>
          </p:cNvPr>
          <p:cNvCxnSpPr>
            <a:cxnSpLocks/>
          </p:cNvCxnSpPr>
          <p:nvPr/>
        </p:nvCxnSpPr>
        <p:spPr>
          <a:xfrm>
            <a:off x="1839551" y="1535289"/>
            <a:ext cx="0" cy="42291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317122E-8ADE-4DFB-8C64-EA2EAE8613A7}"/>
              </a:ext>
            </a:extLst>
          </p:cNvPr>
          <p:cNvSpPr txBox="1"/>
          <p:nvPr/>
        </p:nvSpPr>
        <p:spPr>
          <a:xfrm>
            <a:off x="1371600" y="10317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PowerShell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137D77-60A8-4F41-89F4-159BCB769FEA}"/>
              </a:ext>
            </a:extLst>
          </p:cNvPr>
          <p:cNvSpPr/>
          <p:nvPr/>
        </p:nvSpPr>
        <p:spPr>
          <a:xfrm>
            <a:off x="10055366" y="2185866"/>
            <a:ext cx="457198" cy="23099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0342BCD-01BC-481D-92CF-D23ACAF802F1}"/>
              </a:ext>
            </a:extLst>
          </p:cNvPr>
          <p:cNvCxnSpPr>
            <a:cxnSpLocks/>
          </p:cNvCxnSpPr>
          <p:nvPr/>
        </p:nvCxnSpPr>
        <p:spPr>
          <a:xfrm flipV="1">
            <a:off x="1839551" y="1996604"/>
            <a:ext cx="8447449" cy="21399"/>
          </a:xfrm>
          <a:prstGeom prst="straightConnector1">
            <a:avLst/>
          </a:prstGeom>
          <a:ln w="22225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099E93-8DB7-4F6B-B320-25DB2EBCB7C5}"/>
              </a:ext>
            </a:extLst>
          </p:cNvPr>
          <p:cNvSpPr txBox="1"/>
          <p:nvPr/>
        </p:nvSpPr>
        <p:spPr>
          <a:xfrm>
            <a:off x="5181600" y="1652049"/>
            <a:ext cx="214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sitecore</a:t>
            </a:r>
            <a:r>
              <a:rPr lang="en-US" dirty="0">
                <a:solidFill>
                  <a:schemeClr val="bg1"/>
                </a:solidFill>
              </a:rPr>
              <a:t> ser--help</a:t>
            </a:r>
            <a:endParaRPr lang="en-AU" dirty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B4A64C-0588-430A-9EE4-D9B7E42BE76A}"/>
              </a:ext>
            </a:extLst>
          </p:cNvPr>
          <p:cNvCxnSpPr>
            <a:cxnSpLocks/>
          </p:cNvCxnSpPr>
          <p:nvPr/>
        </p:nvCxnSpPr>
        <p:spPr>
          <a:xfrm flipH="1" flipV="1">
            <a:off x="1839551" y="4632771"/>
            <a:ext cx="8444415" cy="15429"/>
          </a:xfrm>
          <a:prstGeom prst="straightConnector1">
            <a:avLst/>
          </a:prstGeom>
          <a:ln w="22225">
            <a:solidFill>
              <a:schemeClr val="accent3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216C95-3958-495F-9382-D568391D627C}"/>
              </a:ext>
            </a:extLst>
          </p:cNvPr>
          <p:cNvSpPr txBox="1"/>
          <p:nvPr/>
        </p:nvSpPr>
        <p:spPr>
          <a:xfrm>
            <a:off x="9677400" y="9585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File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77FD42-02A0-4D76-9407-0A70C49BA9A4}"/>
              </a:ext>
            </a:extLst>
          </p:cNvPr>
          <p:cNvSpPr txBox="1"/>
          <p:nvPr/>
        </p:nvSpPr>
        <p:spPr>
          <a:xfrm>
            <a:off x="4267200" y="4194953"/>
            <a:ext cx="5029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Plugin Commands appear successfully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0F190-B244-4BEE-AB1B-E10662C0BDF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634075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2683924"/>
            <a:ext cx="11125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dirty="0"/>
              <a:t>SCS in Helix Project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6B2E9-8D91-4763-8631-D93B299C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A86817-0D93-41D5-BD7C-DCCDABE6C2B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282574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38664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dirty="0" err="1"/>
              <a:t>HelixBase</a:t>
            </a:r>
            <a:r>
              <a:rPr lang="en-US" dirty="0"/>
              <a:t> project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499D13-856D-4314-91CB-6C6082BAC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03" y="1371600"/>
            <a:ext cx="10790276" cy="1107996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-apple-system"/>
              </a:rPr>
              <a:t>Clone </a:t>
            </a:r>
            <a:r>
              <a:rPr lang="en-US" sz="2400" dirty="0">
                <a:solidFill>
                  <a:schemeClr val="bg1"/>
                </a:solidFill>
                <a:latin typeface="-apple-system"/>
                <a:hlinkClick r:id="rId4"/>
              </a:rPr>
              <a:t>https://github.com/muso31/Helixbase</a:t>
            </a:r>
            <a:endParaRPr lang="en-US" sz="2400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bg1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latin typeface="-apple-system"/>
              </a:rPr>
              <a:t>Run rename.ps1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F2F7-F062-4902-8C7D-772108C2CFE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 NAVAN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19294-E8FE-47A1-A84B-1AD85EA68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752600"/>
            <a:ext cx="8153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34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38664"/>
          </a:xfrm>
        </p:spPr>
        <p:txBody>
          <a:bodyPr/>
          <a:lstStyle/>
          <a:p>
            <a:r>
              <a:rPr lang="en-US" dirty="0"/>
              <a:t>SVS - Module Explorer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AC5532-70E3-44EC-8B98-0E685EB7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49" y="861249"/>
            <a:ext cx="11849101" cy="738665"/>
          </a:xfrm>
        </p:spPr>
        <p:txBody>
          <a:bodyPr/>
          <a:lstStyle/>
          <a:p>
            <a:endParaRPr lang="en-US" sz="2000" b="1" dirty="0">
              <a:solidFill>
                <a:schemeClr val="bg1"/>
              </a:solidFill>
              <a:hlinkClick r:id="rId4"/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https://doc.sitecore.com/en/developers/100/developer-tools/create-and-install-a-sitecore-content-serialization-package.html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17B4D-EDE1-4669-AD45-31E47D6885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506150"/>
            <a:ext cx="11868151" cy="4513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281D3F-A736-4EF5-9897-4C8C151AD36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19443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2683924"/>
            <a:ext cx="11125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dirty="0"/>
              <a:t>Poor Man’s SCS Module Explorer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6B2E9-8D91-4763-8631-D93B299C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B65424-6A03-4972-A1D6-092E130ED6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910232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38664"/>
          </a:xfrm>
        </p:spPr>
        <p:txBody>
          <a:bodyPr/>
          <a:lstStyle/>
          <a:p>
            <a:r>
              <a:rPr lang="en-US" dirty="0"/>
              <a:t>Poor Man’s Module Explorer Features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05932C8-AE9F-4223-84E0-BEC11164B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74052"/>
              </p:ext>
            </p:extLst>
          </p:nvPr>
        </p:nvGraphicFramePr>
        <p:xfrm>
          <a:off x="1447800" y="1297486"/>
          <a:ext cx="9601200" cy="4028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80211">
                  <a:extLst>
                    <a:ext uri="{9D8B030D-6E8A-4147-A177-3AD203B41FA5}">
                      <a16:colId xmlns:a16="http://schemas.microsoft.com/office/drawing/2014/main" val="2721804653"/>
                    </a:ext>
                  </a:extLst>
                </a:gridCol>
                <a:gridCol w="1420989">
                  <a:extLst>
                    <a:ext uri="{9D8B030D-6E8A-4147-A177-3AD203B41FA5}">
                      <a16:colId xmlns:a16="http://schemas.microsoft.com/office/drawing/2014/main" val="1685918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66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0" dirty="0">
                          <a:solidFill>
                            <a:schemeClr val="dk1"/>
                          </a:solidFill>
                          <a:effectLst/>
                        </a:rPr>
                        <a:t>Auto Install Sitecore CLI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06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0" dirty="0">
                          <a:solidFill>
                            <a:schemeClr val="dk1"/>
                          </a:solidFill>
                          <a:effectLst/>
                        </a:rPr>
                        <a:t>Auto Generate json schema, settings and Sitecore json files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Auto Create </a:t>
                      </a:r>
                      <a:r>
                        <a:rPr lang="en-AU" dirty="0" err="1"/>
                        <a:t>user.json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67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Auto Install Serialization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Auto Generate Default json files across helix 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87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0" dirty="0">
                          <a:solidFill>
                            <a:schemeClr val="dk1"/>
                          </a:solidFill>
                          <a:effectLst/>
                        </a:rPr>
                        <a:t>Load pre-existing module json from helix project structure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5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dk1"/>
                          </a:solidFill>
                          <a:effectLst/>
                        </a:rPr>
                        <a:t>Display json side-by-side in </a:t>
                      </a:r>
                      <a:r>
                        <a:rPr lang="en-US" b="0" dirty="0" err="1">
                          <a:solidFill>
                            <a:schemeClr val="dk1"/>
                          </a:solidFill>
                          <a:effectLst/>
                        </a:rPr>
                        <a:t>ui</a:t>
                      </a:r>
                      <a:r>
                        <a:rPr lang="en-US" b="0" dirty="0">
                          <a:solidFill>
                            <a:schemeClr val="dk1"/>
                          </a:solidFill>
                          <a:effectLst/>
                        </a:rPr>
                        <a:t> as you make changes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81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Validate Module 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28850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11E1B-538E-42DA-9589-5447FBDB492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70144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592AA-799A-42EC-8EA5-A63DBA47E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Heart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86A86-6BB6-4710-BA83-7D18142A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1749D75-5026-444B-9ECF-9F0513DB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BB07253-D1EA-4BFE-B96A-9E306CD17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862" y="914399"/>
            <a:ext cx="10790276" cy="83820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ModuleFile.schema.json: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Location - &lt;dev folder&gt;\.sitecore\schemas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9DE45-60CA-48BA-8B5E-AB9284410A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6" y="1676400"/>
            <a:ext cx="11334548" cy="44196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7CAEB-83F8-4E7E-9C6F-6C84BAE3F05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852327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38664"/>
          </a:xfrm>
        </p:spPr>
        <p:txBody>
          <a:bodyPr/>
          <a:lstStyle/>
          <a:p>
            <a:r>
              <a:rPr lang="en-US" dirty="0"/>
              <a:t>Poor Man’s Module Explorer Features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05932C8-AE9F-4223-84E0-BEC11164B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025617"/>
              </p:ext>
            </p:extLst>
          </p:nvPr>
        </p:nvGraphicFramePr>
        <p:xfrm>
          <a:off x="1447800" y="1297486"/>
          <a:ext cx="9601200" cy="3114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80211">
                  <a:extLst>
                    <a:ext uri="{9D8B030D-6E8A-4147-A177-3AD203B41FA5}">
                      <a16:colId xmlns:a16="http://schemas.microsoft.com/office/drawing/2014/main" val="2721804653"/>
                    </a:ext>
                  </a:extLst>
                </a:gridCol>
                <a:gridCol w="1420989">
                  <a:extLst>
                    <a:ext uri="{9D8B030D-6E8A-4147-A177-3AD203B41FA5}">
                      <a16:colId xmlns:a16="http://schemas.microsoft.com/office/drawing/2014/main" val="1685918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663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 edited JSON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060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/ edit /delete module details (in json)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5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/ edit /delete rule details (both </a:t>
                      </a:r>
                      <a:r>
                        <a:rPr lang="en-AU" b="0" i="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en-AU" b="0" i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json)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677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Rule Explanation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33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Sync and Serialize Options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00B050"/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637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Licensed?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>
                          <a:solidFill>
                            <a:srgbClr val="FF0000"/>
                          </a:solidFill>
                          <a:sym typeface="Wingdings 2" panose="05020102010507070707" pitchFamily="18" charset="2"/>
                        </a:rPr>
                        <a:t></a:t>
                      </a:r>
                      <a:endParaRPr lang="en-AU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78779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6EBB14-222C-473B-ADE6-036A2F6C0F6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7798563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38664"/>
          </a:xfrm>
        </p:spPr>
        <p:txBody>
          <a:bodyPr/>
          <a:lstStyle/>
          <a:p>
            <a:r>
              <a:rPr lang="en-US" dirty="0"/>
              <a:t>Poor Man’s Module Explorer Features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499D13-856D-4314-91CB-6C6082BAC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403" y="1371600"/>
            <a:ext cx="10790276" cy="2954655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-apple-system"/>
              </a:rPr>
              <a:t>- Configure the project source path in a json file</a:t>
            </a:r>
            <a:endParaRPr lang="en-US" sz="24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- On a button 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click,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Installs the serialization plugin and sets up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user.json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 in the concerned Helix project base folder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- On a button click, Traverses the Helix structure and creates default 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-apple-system"/>
              </a:rPr>
              <a:t>module.json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 for foundation , feature and project layers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- On a </a:t>
            </a:r>
            <a:r>
              <a:rPr lang="en-US" sz="2400" dirty="0">
                <a:solidFill>
                  <a:schemeClr val="bg1"/>
                </a:solidFill>
                <a:latin typeface="-apple-system"/>
              </a:rPr>
              <a:t>button click,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Rule addition and explanation, apart from option to save the edited json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0" i="0" dirty="0">
                <a:solidFill>
                  <a:schemeClr val="bg1"/>
                </a:solidFill>
                <a:effectLst/>
                <a:latin typeface="-apple-system"/>
              </a:rPr>
              <a:t>- Sync and Serialize available on a button click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BFF2F7-F062-4902-8C7D-772108C2CFE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155923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38664"/>
          </a:xfrm>
        </p:spPr>
        <p:txBody>
          <a:bodyPr/>
          <a:lstStyle/>
          <a:p>
            <a:r>
              <a:rPr lang="en-US" dirty="0"/>
              <a:t>Poor Man’s Module Explorer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25909E-2F37-4C4C-8FBC-6CE7524D0D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38200"/>
            <a:ext cx="10325100" cy="52948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50CD6-9582-4362-A178-F835CA83C01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AU"/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788069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38664"/>
          </a:xfrm>
        </p:spPr>
        <p:txBody>
          <a:bodyPr/>
          <a:lstStyle/>
          <a:p>
            <a:r>
              <a:rPr lang="en-US" dirty="0"/>
              <a:t>Poor Man’s Module Explorer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316655-D3E6-4A68-9586-BA9CF79BCD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11582399" cy="48768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87C82-9698-42DE-9A67-35DC9402A02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96614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39801"/>
            <a:ext cx="11484457" cy="757555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EAC5532-70E3-44EC-8B98-0E685EB79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1101" y="1066800"/>
            <a:ext cx="11408258" cy="4647426"/>
          </a:xfrm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</a:rPr>
              <a:t>How to setup </a:t>
            </a:r>
            <a:r>
              <a:rPr lang="en-US" sz="2000" b="1" dirty="0" err="1">
                <a:solidFill>
                  <a:schemeClr val="bg1"/>
                </a:solidFill>
              </a:rPr>
              <a:t>DevEx</a:t>
            </a:r>
            <a:r>
              <a:rPr lang="en-US" sz="2000" b="1" dirty="0">
                <a:solidFill>
                  <a:schemeClr val="bg1"/>
                </a:solidFill>
              </a:rPr>
              <a:t> Serialization:</a:t>
            </a:r>
            <a:endParaRPr lang="en-US" sz="2000" b="1" dirty="0">
              <a:solidFill>
                <a:schemeClr val="bg1"/>
              </a:solidFill>
              <a:hlinkClick r:id="rId4"/>
            </a:endParaRPr>
          </a:p>
          <a:p>
            <a:endParaRPr lang="en-US" sz="2000" b="1" dirty="0">
              <a:solidFill>
                <a:schemeClr val="bg1"/>
              </a:solidFill>
              <a:hlinkClick r:id="rId4"/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https://navansitecorenotes.blogspot.com/2021/03/sitecore-management-services-300-module.html</a:t>
            </a: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https://navansitecorenotes.blogspot.com/2021/03/create-item-package-using-sitecore-cli.html</a:t>
            </a:r>
          </a:p>
          <a:p>
            <a:endParaRPr lang="en-US" sz="2000" b="1" dirty="0">
              <a:solidFill>
                <a:schemeClr val="bg1"/>
              </a:solidFill>
              <a:hlinkClick r:id="rId4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How to setup </a:t>
            </a:r>
            <a:r>
              <a:rPr lang="en-US" sz="2000" b="1" dirty="0" err="1">
                <a:solidFill>
                  <a:schemeClr val="bg1"/>
                </a:solidFill>
              </a:rPr>
              <a:t>HelixBase</a:t>
            </a:r>
            <a:r>
              <a:rPr lang="en-US" sz="2000" b="1" dirty="0">
                <a:solidFill>
                  <a:schemeClr val="bg1"/>
                </a:solidFill>
              </a:rPr>
              <a:t> Project:</a:t>
            </a:r>
            <a:endParaRPr lang="en-US" sz="2000" b="1" dirty="0">
              <a:solidFill>
                <a:schemeClr val="bg1"/>
              </a:solidFill>
              <a:hlinkClick r:id="rId4"/>
            </a:endParaRPr>
          </a:p>
          <a:p>
            <a:endParaRPr lang="en-US" sz="2000" b="1" dirty="0">
              <a:solidFill>
                <a:schemeClr val="bg1"/>
              </a:solidFill>
              <a:hlinkClick r:id="rId4"/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https://navansitecorenotes.blogspot.com/2021/07/using-helixbase-to-create-sitecore-1011.html</a:t>
            </a:r>
          </a:p>
          <a:p>
            <a:endParaRPr lang="en-US" sz="2000" b="1" dirty="0">
              <a:solidFill>
                <a:schemeClr val="bg1"/>
              </a:solidFill>
              <a:hlinkClick r:id="rId4"/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Errors:</a:t>
            </a:r>
            <a:endParaRPr lang="en-US" sz="2000" b="1" dirty="0">
              <a:solidFill>
                <a:schemeClr val="bg1"/>
              </a:solidFill>
              <a:hlinkClick r:id="rId4"/>
            </a:endParaRPr>
          </a:p>
          <a:p>
            <a:endParaRPr lang="en-US" sz="2000" b="1" dirty="0">
              <a:solidFill>
                <a:schemeClr val="bg1"/>
              </a:solidFill>
              <a:hlinkClick r:id="rId4"/>
            </a:endParaRPr>
          </a:p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https://navansitecorenotes.blogspot.com/2021/07/dotnet-sitecore-ser-push-or-dotnet.html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https://navansitecorenotes.blogspot.com/2021/07/dotnet-sitecore-login-command-error.html</a:t>
            </a:r>
            <a:endParaRPr lang="en-US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B0BBCB-C6BD-4CD7-BC09-05284BAD396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AU"/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4026905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42" y="304800"/>
            <a:ext cx="11386515" cy="738664"/>
          </a:xfrm>
        </p:spPr>
        <p:txBody>
          <a:bodyPr/>
          <a:lstStyle/>
          <a:p>
            <a:r>
              <a:rPr lang="en-US" dirty="0"/>
              <a:t>Questions &amp; Answers</a:t>
            </a:r>
          </a:p>
        </p:txBody>
      </p:sp>
      <p:pic>
        <p:nvPicPr>
          <p:cNvPr id="1026" name="Picture 2" descr="F:\Check This\Desktop\Sitecore\WIP\Q&amp;A Image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2245" y="1181100"/>
            <a:ext cx="7587507" cy="44958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D029A0-CC70-4C82-80A8-777430B96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A69E9-F492-470E-9361-B5F233B1F82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34700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59" y="0"/>
            <a:ext cx="4030979" cy="1188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742" y="0"/>
            <a:ext cx="32188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What’s</a:t>
            </a:r>
            <a:r>
              <a:rPr spc="-415" dirty="0"/>
              <a:t> </a:t>
            </a:r>
            <a:r>
              <a:rPr spc="-140" dirty="0"/>
              <a:t>next?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9600" y="1263356"/>
            <a:ext cx="10871835" cy="192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F1F1F1"/>
                </a:solidFill>
                <a:latin typeface="Carlito"/>
                <a:cs typeface="Carlito"/>
              </a:rPr>
              <a:t>Next </a:t>
            </a:r>
            <a:r>
              <a:rPr lang="en-US" sz="2000" b="1" spc="-10" dirty="0">
                <a:solidFill>
                  <a:srgbClr val="F1F1F1"/>
                </a:solidFill>
                <a:latin typeface="Carlito"/>
                <a:cs typeface="Carlito"/>
              </a:rPr>
              <a:t>Webinar</a:t>
            </a:r>
            <a:r>
              <a:rPr sz="2000" spc="-5" dirty="0">
                <a:solidFill>
                  <a:srgbClr val="F1F1F1"/>
                </a:solidFill>
                <a:latin typeface="Carlito"/>
                <a:cs typeface="Carlito"/>
              </a:rPr>
              <a:t>:</a:t>
            </a:r>
            <a:r>
              <a:rPr lang="en-US" sz="2000" spc="-5" dirty="0">
                <a:solidFill>
                  <a:srgbClr val="F1F1F1"/>
                </a:solidFill>
                <a:latin typeface="Carlito"/>
                <a:cs typeface="Carlito"/>
              </a:rPr>
              <a:t> We are planning few webinars for next month. Stay tuned!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400" spc="-5" dirty="0">
              <a:solidFill>
                <a:srgbClr val="F1F1F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IN" sz="2000" spc="-5" dirty="0">
                <a:solidFill>
                  <a:srgbClr val="F1F1F1"/>
                </a:solidFill>
                <a:latin typeface="Carlito"/>
                <a:cs typeface="Carlito"/>
              </a:rPr>
              <a:t>Call of Papers is Open for 2021. Please reach out to us at </a:t>
            </a:r>
            <a:r>
              <a:rPr lang="en-IN" sz="2000" spc="-5" dirty="0">
                <a:solidFill>
                  <a:srgbClr val="F1F1F1"/>
                </a:solidFill>
                <a:latin typeface="Carlito"/>
                <a:cs typeface="Carlito"/>
                <a:hlinkClick r:id="rId3"/>
              </a:rPr>
              <a:t>support@sugpune.in</a:t>
            </a:r>
            <a:endParaRPr lang="en-IN" sz="2000" spc="-5" dirty="0">
              <a:solidFill>
                <a:srgbClr val="F1F1F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en-US" sz="2000" spc="-25" dirty="0">
              <a:solidFill>
                <a:srgbClr val="F1F1F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000" spc="-25" dirty="0">
                <a:solidFill>
                  <a:srgbClr val="F1F1F1"/>
                </a:solidFill>
                <a:latin typeface="Carlito"/>
                <a:cs typeface="Carlito"/>
              </a:rPr>
              <a:t>Events Link: </a:t>
            </a:r>
            <a:r>
              <a:rPr lang="en-US" sz="2000" dirty="0">
                <a:hlinkClick r:id="rId4"/>
              </a:rPr>
              <a:t>https://sugpune.in/events/</a:t>
            </a:r>
            <a:endParaRPr lang="en-US" sz="200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000" spc="-25" dirty="0">
                <a:solidFill>
                  <a:srgbClr val="F1F1F1"/>
                </a:solidFill>
                <a:latin typeface="Carlito"/>
                <a:cs typeface="Carlito"/>
              </a:rPr>
              <a:t>Job listings Link: </a:t>
            </a:r>
            <a:r>
              <a:rPr lang="en-US" sz="2000" dirty="0">
                <a:hlinkClick r:id="rId4"/>
              </a:rPr>
              <a:t>https://sugpune.in/jobs/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000" y="3550645"/>
            <a:ext cx="6914642" cy="19441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solidFill>
                  <a:srgbClr val="F1F1F1"/>
                </a:solidFill>
                <a:latin typeface="Carlito"/>
                <a:cs typeface="Carlito"/>
              </a:rPr>
              <a:t>Follow us on Twitter! Look for </a:t>
            </a:r>
            <a:r>
              <a:rPr lang="en-US" spc="-10" dirty="0">
                <a:solidFill>
                  <a:srgbClr val="FFC000"/>
                </a:solidFill>
                <a:latin typeface="Carlito"/>
                <a:cs typeface="Carlito"/>
              </a:rPr>
              <a:t>@</a:t>
            </a:r>
            <a:r>
              <a:rPr lang="en-US" spc="-10" dirty="0" err="1">
                <a:solidFill>
                  <a:srgbClr val="FFC000"/>
                </a:solidFill>
                <a:latin typeface="Carlito"/>
                <a:cs typeface="Carlito"/>
              </a:rPr>
              <a:t>sugpune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75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endParaRPr lang="en-IN" sz="1800" spc="-5" dirty="0">
              <a:solidFill>
                <a:srgbClr val="F1F1F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1F1F1"/>
                </a:solidFill>
                <a:latin typeface="Carlito"/>
                <a:cs typeface="Carlito"/>
              </a:rPr>
              <a:t>Join </a:t>
            </a:r>
            <a:r>
              <a:rPr sz="1800" dirty="0">
                <a:solidFill>
                  <a:srgbClr val="F1F1F1"/>
                </a:solidFill>
                <a:latin typeface="Carlito"/>
                <a:cs typeface="Carlito"/>
              </a:rPr>
              <a:t>the </a:t>
            </a: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group </a:t>
            </a:r>
            <a:r>
              <a:rPr sz="1800" spc="-5" dirty="0">
                <a:solidFill>
                  <a:srgbClr val="F1F1F1"/>
                </a:solidFill>
                <a:latin typeface="Carlito"/>
                <a:cs typeface="Carlito"/>
              </a:rPr>
              <a:t>on </a:t>
            </a:r>
            <a:r>
              <a:rPr sz="1800" spc="-10" dirty="0">
                <a:solidFill>
                  <a:srgbClr val="F1F1F1"/>
                </a:solidFill>
                <a:latin typeface="Carlito"/>
                <a:cs typeface="Carlito"/>
              </a:rPr>
              <a:t>LinkedIn too! </a:t>
            </a:r>
            <a:r>
              <a:rPr sz="1800" spc="-5" dirty="0">
                <a:solidFill>
                  <a:srgbClr val="F1F1F1"/>
                </a:solidFill>
                <a:latin typeface="Carlito"/>
                <a:cs typeface="Carlito"/>
              </a:rPr>
              <a:t>Look </a:t>
            </a:r>
            <a:r>
              <a:rPr sz="1800" spc="-15" dirty="0">
                <a:solidFill>
                  <a:srgbClr val="F1F1F1"/>
                </a:solidFill>
                <a:latin typeface="Carlito"/>
                <a:cs typeface="Carlito"/>
              </a:rPr>
              <a:t>for </a:t>
            </a:r>
            <a:r>
              <a:rPr sz="1800" spc="5" dirty="0">
                <a:solidFill>
                  <a:srgbClr val="F1F1F1"/>
                </a:solidFill>
                <a:latin typeface="Carlito"/>
                <a:cs typeface="Carlito"/>
              </a:rPr>
              <a:t>“</a:t>
            </a:r>
            <a:r>
              <a:rPr sz="1800" spc="-15" dirty="0">
                <a:solidFill>
                  <a:srgbClr val="FFC000"/>
                </a:solidFill>
                <a:latin typeface="Carlito"/>
                <a:cs typeface="Carlito"/>
              </a:rPr>
              <a:t>Sitecore </a:t>
            </a:r>
            <a:r>
              <a:rPr sz="1800" dirty="0">
                <a:solidFill>
                  <a:srgbClr val="FFC000"/>
                </a:solidFill>
                <a:latin typeface="Carlito"/>
                <a:cs typeface="Carlito"/>
              </a:rPr>
              <a:t>User</a:t>
            </a:r>
            <a:r>
              <a:rPr sz="1800" spc="120" dirty="0">
                <a:solidFill>
                  <a:srgbClr val="FFC000"/>
                </a:solidFill>
                <a:latin typeface="Carlito"/>
                <a:cs typeface="Carlito"/>
              </a:rPr>
              <a:t> </a:t>
            </a:r>
            <a:r>
              <a:rPr sz="1800" spc="-5" dirty="0">
                <a:solidFill>
                  <a:srgbClr val="FFC000"/>
                </a:solidFill>
                <a:latin typeface="Carlito"/>
                <a:cs typeface="Carlito"/>
              </a:rPr>
              <a:t>Group</a:t>
            </a:r>
            <a:r>
              <a:rPr lang="en-US" sz="1800" spc="-5" dirty="0">
                <a:solidFill>
                  <a:srgbClr val="FFC000"/>
                </a:solidFill>
                <a:latin typeface="Carlito"/>
                <a:cs typeface="Carlito"/>
              </a:rPr>
              <a:t> Pune</a:t>
            </a:r>
            <a:r>
              <a:rPr sz="1800" spc="-5" dirty="0">
                <a:solidFill>
                  <a:srgbClr val="F1F1F1"/>
                </a:solidFill>
                <a:latin typeface="Carlito"/>
                <a:cs typeface="Carlito"/>
              </a:rPr>
              <a:t>”</a:t>
            </a:r>
            <a:endParaRPr lang="en-US" sz="1800" spc="-5" dirty="0">
              <a:solidFill>
                <a:srgbClr val="F1F1F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endParaRPr lang="en-US" spc="-5" dirty="0">
              <a:solidFill>
                <a:srgbClr val="F1F1F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endParaRPr lang="en-US" sz="1800" spc="-5" dirty="0">
              <a:solidFill>
                <a:srgbClr val="F1F1F1"/>
              </a:solidFill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lang="en-US" sz="1800" spc="-5" dirty="0">
                <a:solidFill>
                  <a:srgbClr val="F1F1F1"/>
                </a:solidFill>
                <a:latin typeface="Carlito"/>
                <a:cs typeface="Carlito"/>
              </a:rPr>
              <a:t>Also follow our page on Facebook! </a:t>
            </a:r>
            <a:r>
              <a:rPr lang="en-US" spc="-5" dirty="0">
                <a:solidFill>
                  <a:srgbClr val="F1F1F1"/>
                </a:solidFill>
                <a:latin typeface="Carlito"/>
                <a:cs typeface="Carlito"/>
              </a:rPr>
              <a:t>Look for </a:t>
            </a:r>
            <a:r>
              <a:rPr lang="en-US" spc="-15" dirty="0">
                <a:solidFill>
                  <a:srgbClr val="FFC000"/>
                </a:solidFill>
                <a:latin typeface="Carlito"/>
                <a:cs typeface="Carlito"/>
              </a:rPr>
              <a:t>“</a:t>
            </a:r>
            <a:r>
              <a:rPr lang="en-US" spc="-15" dirty="0" err="1">
                <a:solidFill>
                  <a:srgbClr val="FFC000"/>
                </a:solidFill>
                <a:latin typeface="Carlito"/>
                <a:cs typeface="Carlito"/>
              </a:rPr>
              <a:t>sugpune</a:t>
            </a:r>
            <a:r>
              <a:rPr lang="en-US" spc="-15" dirty="0">
                <a:solidFill>
                  <a:srgbClr val="FFC000"/>
                </a:solidFill>
                <a:latin typeface="Carlito"/>
                <a:cs typeface="Carlito"/>
              </a:rPr>
              <a:t>”</a:t>
            </a:r>
            <a:endParaRPr spc="-15" dirty="0">
              <a:solidFill>
                <a:srgbClr val="FFC000"/>
              </a:solidFill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4400" y="4351781"/>
            <a:ext cx="405384" cy="405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5072917"/>
            <a:ext cx="405384" cy="4053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83778"/>
            <a:ext cx="405384" cy="418224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377A5C-EE36-4042-A00D-CD5EE7CCA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05FAE-0977-4E81-B7EB-A0779D5609E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en-AU"/>
              <a:t>- NAVAN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2683924"/>
            <a:ext cx="111252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dirty="0"/>
              <a:t>Analysis through a few Errors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6B2E9-8D91-4763-8631-D93B299C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254923-9C74-4456-93B6-CDE02122185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32073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2683924"/>
            <a:ext cx="111252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en-US" dirty="0"/>
              <a:t>PS Error-1: Passing a wrong </a:t>
            </a:r>
            <a:r>
              <a:rPr lang="en-US" dirty="0" err="1"/>
              <a:t>db</a:t>
            </a:r>
            <a:r>
              <a:rPr lang="en-US" dirty="0"/>
              <a:t> name in </a:t>
            </a:r>
            <a:r>
              <a:rPr lang="en-US" dirty="0" err="1"/>
              <a:t>module.json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15025"/>
            <a:ext cx="9525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26B2E9-8D91-4763-8631-D93B299C8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80695"/>
            <a:ext cx="1905000" cy="41163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48FB93-A270-4C89-8A12-F1C1463F8EB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163587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Error - 1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219200"/>
            <a:ext cx="10790276" cy="457201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GraphQL.ExecutionError: Database did not exist.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E67D66-4943-4E38-A302-5CF7A8C57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90800"/>
            <a:ext cx="5501253" cy="23622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C5EDC-0E7B-4CE8-88AF-9E56F9253F5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297820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2"/>
            <a:ext cx="10790276" cy="954107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Only one occurrence (in Sitecore.DevEx.GraphQL.Serialization.dll):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ctrl+Alt+T</a:t>
            </a:r>
            <a:r>
              <a:rPr lang="en-US" sz="2000" dirty="0">
                <a:solidFill>
                  <a:schemeClr val="bg1"/>
                </a:solidFill>
              </a:rPr>
              <a:t> to search string in </a:t>
            </a:r>
            <a:r>
              <a:rPr lang="en-US" sz="2000" dirty="0" err="1">
                <a:solidFill>
                  <a:schemeClr val="bg1"/>
                </a:solidFill>
              </a:rPr>
              <a:t>dotpeek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6EDF5A-373C-4125-9698-D624231C7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135" y="1650831"/>
            <a:ext cx="7305728" cy="464345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25734-7294-4EBF-B2EC-F1E9E82BCEF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1547056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Analysis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0" y="5924550"/>
            <a:ext cx="9525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5EE78A-F11F-4AC5-902C-AF36EFD93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" y="6185458"/>
            <a:ext cx="1905000" cy="41163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D225A32-DE48-4E3A-AA2F-7059B04F1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2742" y="989112"/>
            <a:ext cx="10790276" cy="1015663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The Factory.GetDatabase passes the </a:t>
            </a:r>
            <a:r>
              <a:rPr lang="en-US" sz="2400" b="1" dirty="0" err="1">
                <a:solidFill>
                  <a:schemeClr val="bg1"/>
                </a:solidFill>
              </a:rPr>
              <a:t>db</a:t>
            </a:r>
            <a:r>
              <a:rPr lang="en-US" sz="2400" b="1" dirty="0">
                <a:solidFill>
                  <a:schemeClr val="bg1"/>
                </a:solidFill>
              </a:rPr>
              <a:t> name in this case and fails to get the database: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DB66D-005E-422D-A75A-6A7637C23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057400"/>
            <a:ext cx="6734197" cy="304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213FE-0D08-4BAA-860B-82515DDCAE1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</p:spPr>
        <p:txBody>
          <a:bodyPr/>
          <a:lstStyle/>
          <a:p>
            <a:r>
              <a:rPr lang="en-AU" dirty="0">
                <a:solidFill>
                  <a:srgbClr val="00B0F0"/>
                </a:solidFill>
              </a:rPr>
              <a:t>- NAVAN</a:t>
            </a:r>
          </a:p>
        </p:txBody>
      </p:sp>
    </p:spTree>
    <p:extLst>
      <p:ext uri="{BB962C8B-B14F-4D97-AF65-F5344CB8AC3E}">
        <p14:creationId xmlns:p14="http://schemas.microsoft.com/office/powerpoint/2010/main" val="4110015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C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1224</TotalTime>
  <Words>1104</Words>
  <Application>Microsoft Office PowerPoint</Application>
  <PresentationFormat>Widescreen</PresentationFormat>
  <Paragraphs>228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-apple-system</vt:lpstr>
      <vt:lpstr>Calibri</vt:lpstr>
      <vt:lpstr>Carlito</vt:lpstr>
      <vt:lpstr>Trebuchet MS</vt:lpstr>
      <vt:lpstr>Wingdings 2</vt:lpstr>
      <vt:lpstr>Office Theme</vt:lpstr>
      <vt:lpstr>Sitecore 10 Content Serialization Deep-dive for Developers SITECORE USER GROUP PUNE   AUG 21, 2021 </vt:lpstr>
      <vt:lpstr>Sitecore Content Serialization</vt:lpstr>
      <vt:lpstr>Content Serialization DLLs</vt:lpstr>
      <vt:lpstr>The Heart</vt:lpstr>
      <vt:lpstr>Analysis through a few Errors</vt:lpstr>
      <vt:lpstr>PS Error-1: Passing a wrong db name in module.json</vt:lpstr>
      <vt:lpstr>PowerShell Error - 1</vt:lpstr>
      <vt:lpstr>Code Analysis</vt:lpstr>
      <vt:lpstr>Code Analysis</vt:lpstr>
      <vt:lpstr>Code Analysis</vt:lpstr>
      <vt:lpstr>A list of databases in showconfig.aspx</vt:lpstr>
      <vt:lpstr>Actual Issue</vt:lpstr>
      <vt:lpstr>PS Error-2: Passing a wrong db name to Sitecore.Kernel</vt:lpstr>
      <vt:lpstr>PowerShell Error - 2</vt:lpstr>
      <vt:lpstr>Code Analysis</vt:lpstr>
      <vt:lpstr>Showconfig.aspx</vt:lpstr>
      <vt:lpstr>Code Analysis</vt:lpstr>
      <vt:lpstr>Code Analysis</vt:lpstr>
      <vt:lpstr>Code Analysis</vt:lpstr>
      <vt:lpstr>Code Analysis</vt:lpstr>
      <vt:lpstr>Code Analysis</vt:lpstr>
      <vt:lpstr>Actual Issue</vt:lpstr>
      <vt:lpstr>PS Error-3: Passing a wrong db name based on item</vt:lpstr>
      <vt:lpstr>PowerShell Error - 3</vt:lpstr>
      <vt:lpstr>Code Analysis</vt:lpstr>
      <vt:lpstr>Actual Issue</vt:lpstr>
      <vt:lpstr>Database Name is case-sensitive</vt:lpstr>
      <vt:lpstr>SCS in Action</vt:lpstr>
      <vt:lpstr>CLI Command Flow</vt:lpstr>
      <vt:lpstr>CLI Command Flow</vt:lpstr>
      <vt:lpstr>CLI Command Flow</vt:lpstr>
      <vt:lpstr>CLI Command Flow</vt:lpstr>
      <vt:lpstr>CLI Command Flow</vt:lpstr>
      <vt:lpstr>CLI Command Flow</vt:lpstr>
      <vt:lpstr>SCS in Helix Project</vt:lpstr>
      <vt:lpstr>Setup HelixBase project</vt:lpstr>
      <vt:lpstr>SVS - Module Explorer</vt:lpstr>
      <vt:lpstr>Poor Man’s SCS Module Explorer</vt:lpstr>
      <vt:lpstr>Poor Man’s Module Explorer Features</vt:lpstr>
      <vt:lpstr>Poor Man’s Module Explorer Features</vt:lpstr>
      <vt:lpstr>Poor Man’s Module Explorer Features</vt:lpstr>
      <vt:lpstr>Poor Man’s Module Explorer</vt:lpstr>
      <vt:lpstr>Poor Man’s Module Explorer</vt:lpstr>
      <vt:lpstr>References</vt:lpstr>
      <vt:lpstr>Questions &amp; Answers</vt:lpstr>
      <vt:lpstr>What’s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 OFF EVENT SITECORE USER GROUP PUNE MAY 23, 2020</dc:title>
  <dc:creator>navadmin</dc:creator>
  <cp:lastModifiedBy>Navaneeth Sundarrajan</cp:lastModifiedBy>
  <cp:revision>172</cp:revision>
  <dcterms:created xsi:type="dcterms:W3CDTF">2020-05-22T09:40:25Z</dcterms:created>
  <dcterms:modified xsi:type="dcterms:W3CDTF">2021-08-20T22:42:31Z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2015-02-26T00:00:00Z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2020-05-22T00:00:00Z</vt:filetime>
  </property>
</Properties>
</file>